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6"/>
  </p:notesMasterIdLst>
  <p:sldIdLst>
    <p:sldId id="476" r:id="rId2"/>
    <p:sldId id="336" r:id="rId3"/>
    <p:sldId id="590" r:id="rId4"/>
    <p:sldId id="591" r:id="rId5"/>
    <p:sldId id="592" r:id="rId6"/>
    <p:sldId id="609" r:id="rId7"/>
    <p:sldId id="610" r:id="rId8"/>
    <p:sldId id="611" r:id="rId9"/>
    <p:sldId id="612" r:id="rId10"/>
    <p:sldId id="608" r:id="rId11"/>
    <p:sldId id="593" r:id="rId12"/>
    <p:sldId id="595" r:id="rId13"/>
    <p:sldId id="598" r:id="rId14"/>
    <p:sldId id="596" r:id="rId15"/>
    <p:sldId id="597" r:id="rId16"/>
    <p:sldId id="599" r:id="rId17"/>
    <p:sldId id="602" r:id="rId18"/>
    <p:sldId id="600" r:id="rId19"/>
    <p:sldId id="601" r:id="rId20"/>
    <p:sldId id="603" r:id="rId21"/>
    <p:sldId id="605" r:id="rId22"/>
    <p:sldId id="604" r:id="rId23"/>
    <p:sldId id="606" r:id="rId24"/>
    <p:sldId id="60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E59FC-63AC-4FD0-B6BF-C0C465555B84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6F6C8-F493-4268-8DD6-04D12ABBF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8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6F6C8-F493-4268-8DD6-04D12ABBF01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4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31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14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5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6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EC7F-884A-42C3-8325-B0A447826B4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07C1-49BD-4E31-882A-390B13CE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1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pPr/>
              <a:t>24.06.2022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68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 ?><Relationships xmlns="http://schemas.openxmlformats.org/package/2006/relationships"><Relationship Id="rId3" Target="../media/image97.jpeg" Type="http://schemas.openxmlformats.org/officeDocument/2006/relationships/image"/><Relationship Id="rId7" Target="../media/image101.jpeg" Type="http://schemas.openxmlformats.org/officeDocument/2006/relationships/image"/><Relationship Id="rId2" Target="../media/image9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00.jpeg" Type="http://schemas.openxmlformats.org/officeDocument/2006/relationships/image"/><Relationship Id="rId5" Target="../media/image99.jpeg" Type="http://schemas.openxmlformats.org/officeDocument/2006/relationships/image"/><Relationship Id="rId4" Target="../media/image98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g"/><Relationship Id="rId4" Type="http://schemas.openxmlformats.org/officeDocument/2006/relationships/image" Target="../media/image1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7.xml.rels><?xml version="1.0" encoding="UTF-8" standalone="yes" ?><Relationships xmlns="http://schemas.openxmlformats.org/package/2006/relationships"><Relationship Id="rId8" Target="../media/image26.jpg" Type="http://schemas.openxmlformats.org/officeDocument/2006/relationships/image"/><Relationship Id="rId3" Target="../media/image21.jpg" Type="http://schemas.openxmlformats.org/officeDocument/2006/relationships/image"/><Relationship Id="rId7" Target="../media/image25.jpeg" Type="http://schemas.openxmlformats.org/officeDocument/2006/relationships/image"/><Relationship Id="rId2" Target="../media/image20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4.jpeg" Type="http://schemas.openxmlformats.org/officeDocument/2006/relationships/image"/><Relationship Id="rId5" Target="../media/image23.jpeg" Type="http://schemas.openxmlformats.org/officeDocument/2006/relationships/image"/><Relationship Id="rId4" Target="../media/image22.jpeg" Type="http://schemas.openxmlformats.org/officeDocument/2006/relationships/image"/><Relationship Id="rId9" Target="../media/image27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8" Target="../media/image33.jpg" Type="http://schemas.openxmlformats.org/officeDocument/2006/relationships/image"/><Relationship Id="rId3" Target="../media/image29.jpg" Type="http://schemas.openxmlformats.org/officeDocument/2006/relationships/image"/><Relationship Id="rId7" Target="../media/image32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1.jpeg" Type="http://schemas.openxmlformats.org/officeDocument/2006/relationships/image"/><Relationship Id="rId5" Target="../media/image30.jpeg" Type="http://schemas.openxmlformats.org/officeDocument/2006/relationships/image"/><Relationship Id="rId4" Target="../media/image26.jpg" Type="http://schemas.openxmlformats.org/officeDocument/2006/relationships/image"/><Relationship Id="rId9" Target="../media/image34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048CA22-1F63-49F5-8F93-C6E0C56C38F1}"/>
              </a:ext>
            </a:extLst>
          </p:cNvPr>
          <p:cNvSpPr/>
          <p:nvPr/>
        </p:nvSpPr>
        <p:spPr>
          <a:xfrm>
            <a:off x="659981" y="2851497"/>
            <a:ext cx="7622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Рекомендации по оформлению помещений центров «Точка роста» в 2022 году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9583C5D-FF8E-4EBD-A3A2-5ECB33F083EE}"/>
              </a:ext>
            </a:extLst>
          </p:cNvPr>
          <p:cNvSpPr/>
          <p:nvPr/>
        </p:nvSpPr>
        <p:spPr>
          <a:xfrm>
            <a:off x="659981" y="5812933"/>
            <a:ext cx="52605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FE5C08-2F3C-4A43-9FF9-1D966DEE6A0B}"/>
              </a:ext>
            </a:extLst>
          </p:cNvPr>
          <p:cNvSpPr txBox="1"/>
          <p:nvPr/>
        </p:nvSpPr>
        <p:spPr>
          <a:xfrm>
            <a:off x="11551640" y="62581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8A25F-149E-415D-BEFC-977046C7660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46511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1" y="187540"/>
            <a:ext cx="9856921" cy="43595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Как не надо использовать </a:t>
            </a:r>
            <a:r>
              <a:rPr b="1" dirty="0" err="1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брендирование</a:t>
            </a:r>
            <a:endParaRPr b="1" dirty="0" lang="ru-RU" sz="2233">
              <a:solidFill>
                <a:srgbClr val="0070C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8031" y="4243981"/>
            <a:ext cx="28485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Если нет возможности качественно сделать дополнительное </a:t>
            </a:r>
            <a:r>
              <a:rPr b="1" dirty="0" err="1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брендирование</a:t>
            </a:r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, то лучше его не делать, чем делать плохо!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/>
          <a:stretch/>
        </p:blipFill>
        <p:spPr>
          <a:xfrm>
            <a:off x="3694905" y="1367405"/>
            <a:ext cx="2399251" cy="280142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694905" y="1367405"/>
            <a:ext cx="2399251" cy="27920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"/>
          <a:stretch/>
        </p:blipFill>
        <p:spPr>
          <a:xfrm>
            <a:off x="3649266" y="4243981"/>
            <a:ext cx="2424364" cy="251059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649265" y="4243981"/>
            <a:ext cx="2444891" cy="25105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992" y="1367405"/>
            <a:ext cx="2100807" cy="2801076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8436773" y="1282911"/>
            <a:ext cx="2204026" cy="29188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Более подробную информацию о том как изготовлять и размещать дополнительное </a:t>
            </a:r>
            <a:r>
              <a:rPr dirty="0" err="1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брендирование</a:t>
            </a: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можно прочитать в Руководстве по дизайну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"/>
          <a:stretch/>
        </p:blipFill>
        <p:spPr>
          <a:xfrm>
            <a:off x="6157519" y="4243981"/>
            <a:ext cx="2977935" cy="2463217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6157519" y="4243981"/>
            <a:ext cx="2977935" cy="2463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" l="-1183" r="118" t="93"/>
          <a:stretch/>
        </p:blipFill>
        <p:spPr>
          <a:xfrm>
            <a:off x="9198817" y="4243981"/>
            <a:ext cx="2867845" cy="2487536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9214065" y="4252975"/>
            <a:ext cx="2852597" cy="2454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94" y="1373153"/>
            <a:ext cx="2089751" cy="2786334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6169384" y="1334152"/>
            <a:ext cx="2102161" cy="28675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"/>
          <a:stretch/>
        </p:blipFill>
        <p:spPr>
          <a:xfrm>
            <a:off x="451791" y="1294712"/>
            <a:ext cx="2710859" cy="284944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791" y="1294712"/>
            <a:ext cx="2710859" cy="28494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884013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11170386" cy="7795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Дополнительные (опциональные)</a:t>
            </a:r>
            <a:r>
              <a:rPr b="1" dirty="0" lang="en-US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*</a:t>
            </a:r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элементы </a:t>
            </a:r>
            <a:r>
              <a:rPr b="1" dirty="0" err="1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брендирования</a:t>
            </a:r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,</a:t>
            </a:r>
            <a:b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которые разрабатываются индивидуально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19" y="1535186"/>
            <a:ext cx="3613907" cy="29101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6"/>
          <a:stretch/>
        </p:blipFill>
        <p:spPr>
          <a:xfrm>
            <a:off x="4068661" y="1749069"/>
            <a:ext cx="2877423" cy="24823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25207" y="2250562"/>
            <a:ext cx="390196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Следует размещать только, если</a:t>
            </a:r>
            <a:r>
              <a:rPr dirty="0" lang="en-US" sz="1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:</a:t>
            </a:r>
            <a:endParaRPr dirty="0" lang="ru-RU" sz="1200">
              <a:solidFill>
                <a:srgbClr val="FF000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indent="-228600" marL="228600">
              <a:buAutoNum type="arabicPeriod"/>
            </a:pPr>
            <a:r>
              <a:rPr dirty="0" lang="ru-RU" sz="1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В школе на базе ТР проводятся программы дополнительного образования для детей из других школ. В этом случае вывеска является элементом навигации</a:t>
            </a:r>
          </a:p>
          <a:p>
            <a:pPr indent="-228600" marL="228600">
              <a:buAutoNum type="arabicPeriod"/>
            </a:pPr>
            <a:r>
              <a:rPr dirty="0" lang="ru-RU" sz="1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Фасад здания позволяет разместить вывеску</a:t>
            </a:r>
            <a:br>
              <a:rPr dirty="0" lang="ru-RU" sz="1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(не является памятником архитектуры, есть удачное свободное место)</a:t>
            </a:r>
          </a:p>
          <a:p>
            <a:pPr indent="-228600" marL="228600">
              <a:buAutoNum type="arabicPeriod"/>
            </a:pPr>
            <a:r>
              <a:rPr dirty="0" lang="ru-RU" sz="1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Если же здание не позволяет красиво разместить вывеску, но в ней есть необходимость (как элемента навигации), то в таком случае можно продумать уличную навигацию или стенд, сделать метки в онлайн картах</a:t>
            </a:r>
          </a:p>
          <a:p>
            <a:pPr indent="-342900" marL="342900">
              <a:buAutoNum type="arabicPeriod"/>
            </a:pPr>
            <a:endParaRPr dirty="0" lang="ru-RU"/>
          </a:p>
          <a:p>
            <a:endParaRPr dirty="0" lang="ru-RU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384" y="5582170"/>
            <a:ext cx="3901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Внимание! </a:t>
            </a:r>
          </a:p>
          <a:p>
            <a:r>
              <a:rPr dirty="0" lang="ru-RU" sz="1200">
                <a:latin charset="0" panose="020B0604020202020204" pitchFamily="34" typeface="Arial"/>
                <a:cs charset="0" panose="020B0604020202020204" pitchFamily="34" typeface="Arial"/>
              </a:rPr>
              <a:t>Всегда используйте графические файлы из оригинальных макетов — не пытайтесь создавать</a:t>
            </a:r>
            <a:br>
              <a:rPr dirty="0" lang="ru-RU" sz="1200"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latin charset="0" panose="020B0604020202020204" pitchFamily="34" typeface="Arial"/>
                <a:cs charset="0" panose="020B0604020202020204" pitchFamily="34" typeface="Arial"/>
              </a:rPr>
              <a:t>их самостоятельно</a:t>
            </a:r>
            <a:r>
              <a:rPr dirty="0" lang="ru-RU"/>
              <a:t>.  </a:t>
            </a:r>
          </a:p>
          <a:p>
            <a:endParaRPr dirty="0" lang="ru-RU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41317" y="4974384"/>
            <a:ext cx="39019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1200">
                <a:latin charset="0" panose="020B0604020202020204" pitchFamily="34" typeface="Arial"/>
                <a:cs charset="0" panose="020B0604020202020204" pitchFamily="34" typeface="Arial"/>
              </a:rPr>
              <a:t>Данные элементы не стандартизированы и разрабатываются индивидуально (не нарушая фирменный стиль) под фасад каждой школы. Согласовать индивидуальное решение можно</a:t>
            </a:r>
            <a:br>
              <a:rPr b="1" dirty="0" lang="ru-RU" sz="1200"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b="1" dirty="0" lang="ru-RU" sz="1200">
                <a:latin charset="0" panose="020B0604020202020204" pitchFamily="34" typeface="Arial"/>
                <a:cs charset="0" panose="020B0604020202020204" pitchFamily="34" typeface="Arial"/>
              </a:rPr>
              <a:t>у оператора проекта</a:t>
            </a:r>
            <a:endParaRPr dirty="0" lang="ru-RU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292" y="3020037"/>
            <a:ext cx="718444" cy="4278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417740" y="3238150"/>
            <a:ext cx="1426128" cy="260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b="22969" t="20982"/>
          <a:stretch/>
        </p:blipFill>
        <p:spPr>
          <a:xfrm>
            <a:off x="1762876" y="3252601"/>
            <a:ext cx="735856" cy="24560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7241317" y="1973563"/>
            <a:ext cx="48639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1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РАЗМЕЩЕНИЕ ВЫВЕСКИ НА ФАСАДЕ НЕ ОБЯЗАТЕЛЬНО!</a:t>
            </a:r>
            <a:endParaRPr b="1" dirty="0" lang="ru-RU">
              <a:solidFill>
                <a:srgbClr val="FF0000"/>
              </a:solidFill>
            </a:endParaRPr>
          </a:p>
          <a:p>
            <a:endParaRPr dirty="0" lang="ru-RU">
              <a:solidFill>
                <a:srgbClr val="FF000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57830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Более подробную информацию, раскрывающую</a:t>
            </a:r>
            <a:b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подходы к дизайну помещений можно прочитать в Руководстве по дизайну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11170386" cy="43595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Дизайн образовательного пространства. Общие принципы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3" y="1297466"/>
            <a:ext cx="3126314" cy="4168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/>
          <a:stretch/>
        </p:blipFill>
        <p:spPr>
          <a:xfrm>
            <a:off x="7680352" y="1297466"/>
            <a:ext cx="3651888" cy="26794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"/>
          <a:stretch/>
        </p:blipFill>
        <p:spPr>
          <a:xfrm>
            <a:off x="3601042" y="1297466"/>
            <a:ext cx="4002616" cy="26602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/>
          <a:stretch/>
        </p:blipFill>
        <p:spPr>
          <a:xfrm>
            <a:off x="3601042" y="4012539"/>
            <a:ext cx="4002616" cy="26390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8032" y="5451251"/>
            <a:ext cx="3126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1. Возможность проводить занятия</a:t>
            </a:r>
            <a:b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в разном формате</a:t>
            </a:r>
            <a:r>
              <a:rPr b="1" dirty="0" lang="en-US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:</a:t>
            </a:r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 теоретическая</a:t>
            </a:r>
            <a:b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и практическая работа.</a:t>
            </a:r>
          </a:p>
          <a:p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Для практической работы лучше</a:t>
            </a:r>
            <a:b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планировать помещения с помощью</a:t>
            </a:r>
            <a:b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островных столов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 l="24" r="27" t="-3194"/>
          <a:stretch/>
        </p:blipFill>
        <p:spPr>
          <a:xfrm>
            <a:off x="7680352" y="3940865"/>
            <a:ext cx="3680427" cy="27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67150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2" y="1361688"/>
            <a:ext cx="3538281" cy="26537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Более подробную информацию, раскрывающую</a:t>
            </a:r>
            <a:b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подходы к дизайну помещений можно прочитать в Руководстве по дизайну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11170386" cy="43595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Дизайн образовательного пространства. Общие принципы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42" y="1361688"/>
            <a:ext cx="3528016" cy="26460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/>
          <a:stretch/>
        </p:blipFill>
        <p:spPr>
          <a:xfrm>
            <a:off x="7656388" y="1342239"/>
            <a:ext cx="4071422" cy="2673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"/>
          <a:stretch/>
        </p:blipFill>
        <p:spPr>
          <a:xfrm>
            <a:off x="398032" y="4097724"/>
            <a:ext cx="3536405" cy="25421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"/>
          <a:stretch/>
        </p:blipFill>
        <p:spPr>
          <a:xfrm>
            <a:off x="4032342" y="4097724"/>
            <a:ext cx="3356926" cy="25421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6" l="73" r="23" t="28"/>
          <a:stretch/>
        </p:blipFill>
        <p:spPr>
          <a:xfrm>
            <a:off x="7487173" y="4097724"/>
            <a:ext cx="3966748" cy="25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53009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Более подробную информацию, раскрывающую</a:t>
            </a:r>
            <a:b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эти пункты можно прочитать в Руководстве по дизайну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54" y="1294608"/>
            <a:ext cx="3279621" cy="2459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11170386" cy="43595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Дизайн образовательного пространства. Общие принципы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643" y="4700115"/>
            <a:ext cx="31505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2. Основная задача -- обеспечить школу полноценными практическими зонами для всех предметов. Обратите внимание, что во всех примерах такие зоны есть (вдоль стен или островные группы). В химических лабораториях обеспечен доступ воды. В кабинете робототехники есть столы для сборки роботов </a:t>
            </a:r>
            <a:r>
              <a:rPr b="1" dirty="0" err="1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ипрограммирования</a:t>
            </a:r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, испытательные столы.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78"/>
          <a:stretch/>
        </p:blipFill>
        <p:spPr>
          <a:xfrm>
            <a:off x="3540154" y="1294609"/>
            <a:ext cx="3619665" cy="24788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4" y="3833768"/>
            <a:ext cx="3406331" cy="27709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4" y="3833768"/>
            <a:ext cx="3679621" cy="27597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/>
          <a:stretch/>
        </p:blipFill>
        <p:spPr>
          <a:xfrm>
            <a:off x="498777" y="1294608"/>
            <a:ext cx="2592728" cy="329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84385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032" y="4088025"/>
            <a:ext cx="28904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3. Удобные системы хранения</a:t>
            </a:r>
            <a:r>
              <a:rPr b="1" dirty="0" lang="en-US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: </a:t>
            </a:r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демонстрационный методический материал в открытом доступе на полках или в практических зонах (удобно на полках лабораторных столов), методический материал для специальных уроков в лаборантских или в закрытых системах хранения в учебном классе, реактивам выделить специальные шкафы и т.д.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Более подробную информацию, раскрывающую</a:t>
            </a:r>
            <a:b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подходы к дизайну помещений можно прочитать в Руководстве по дизайну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11170386" cy="43595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Дизайн образовательного пространства. Общие принципы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33" y="1215248"/>
            <a:ext cx="3616861" cy="27856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" l="78"/>
          <a:stretch/>
        </p:blipFill>
        <p:spPr>
          <a:xfrm>
            <a:off x="6345074" y="1215248"/>
            <a:ext cx="4052554" cy="27856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 t="-1"/>
          <a:stretch/>
        </p:blipFill>
        <p:spPr>
          <a:xfrm>
            <a:off x="3141072" y="4088024"/>
            <a:ext cx="2089262" cy="27058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/>
          <a:stretch/>
        </p:blipFill>
        <p:spPr>
          <a:xfrm>
            <a:off x="5292026" y="4088023"/>
            <a:ext cx="3460128" cy="27058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03" y="1215248"/>
            <a:ext cx="2089262" cy="27856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46" y="4088023"/>
            <a:ext cx="2705881" cy="27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81823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" y="1241570"/>
            <a:ext cx="3301134" cy="24758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Более подробную информацию, раскрывающую</a:t>
            </a:r>
            <a:b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подходы к дизайну помещений можно прочитать в Руководстве по дизайну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11170386" cy="43595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Дизайн образовательного пространства. Общие принципы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/>
          <a:stretch/>
        </p:blipFill>
        <p:spPr>
          <a:xfrm>
            <a:off x="3844876" y="1241569"/>
            <a:ext cx="4577671" cy="2475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/>
          <a:stretch/>
        </p:blipFill>
        <p:spPr>
          <a:xfrm>
            <a:off x="8490913" y="1241569"/>
            <a:ext cx="3613469" cy="24758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6"/>
          <a:stretch/>
        </p:blipFill>
        <p:spPr>
          <a:xfrm>
            <a:off x="3983294" y="3803770"/>
            <a:ext cx="4300834" cy="2802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78" y="3803770"/>
            <a:ext cx="3800204" cy="28501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/>
          <a:stretch/>
        </p:blipFill>
        <p:spPr>
          <a:xfrm>
            <a:off x="461394" y="3803770"/>
            <a:ext cx="3501850" cy="28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41282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"/>
          <a:stretch/>
        </p:blipFill>
        <p:spPr>
          <a:xfrm>
            <a:off x="504215" y="1317071"/>
            <a:ext cx="2429148" cy="27348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Более подробную информацию, раскрывающую</a:t>
            </a:r>
            <a:b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подходы к дизайну помещений можно прочитать в Руководстве по дизайну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11170386" cy="43595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Дизайн образовательного пространства. Общие принципы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/>
          <a:stretch/>
        </p:blipFill>
        <p:spPr>
          <a:xfrm>
            <a:off x="6718513" y="1317071"/>
            <a:ext cx="4277527" cy="27348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30" y="1317071"/>
            <a:ext cx="3646416" cy="27348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5" y="4146257"/>
            <a:ext cx="3475841" cy="26068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688" y="4146257"/>
            <a:ext cx="4634454" cy="260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84097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032" y="4122009"/>
            <a:ext cx="23622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4. Зоны отдыха. Даже небольшой диван или пара пуфов в ограниченном пространстве будут хорошим дополнением. Современный подход к образовательной среде – создавать по возможности зоны отдыха везде.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42"/>
          <a:stretch/>
        </p:blipFill>
        <p:spPr>
          <a:xfrm>
            <a:off x="478564" y="1275127"/>
            <a:ext cx="3908784" cy="27683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Более подробную информацию, раскрывающую</a:t>
            </a:r>
            <a:b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подходы к дизайну помещений можно прочитать в Руководстве по дизайну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11170386" cy="43595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Дизайн образовательного пространства. Общие принципы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20" y="1275127"/>
            <a:ext cx="3691158" cy="2768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"/>
          <a:stretch/>
        </p:blipFill>
        <p:spPr>
          <a:xfrm>
            <a:off x="3004314" y="4187439"/>
            <a:ext cx="2404621" cy="2446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/>
          <a:stretch/>
        </p:blipFill>
        <p:spPr>
          <a:xfrm>
            <a:off x="8819260" y="4182601"/>
            <a:ext cx="3186947" cy="24607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050" y="1275127"/>
            <a:ext cx="3691157" cy="27683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88" y="4191679"/>
            <a:ext cx="3256819" cy="24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91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119" y="3986015"/>
            <a:ext cx="23622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Современные функциональные поверхности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маркерные, грифельные, магнитно-маркерные, магнитно-грифельные. Такие поверхности можно создавать с помощью краски или специальной пленки (пленка проще и удобнее)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2" y="1275128"/>
            <a:ext cx="3512189" cy="26341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36" y="3981743"/>
            <a:ext cx="3709774" cy="27515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подробную информацию, раскрывающую</a:t>
            </a:r>
            <a:b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подходы к дизайну помещений можно прочитать в Руководстве по дизайну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11170386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образовательного пространства. Общие принципы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65" y="3981743"/>
            <a:ext cx="3668785" cy="27515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91" y="1275126"/>
            <a:ext cx="3512190" cy="2634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39" y="1263330"/>
            <a:ext cx="3527919" cy="264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9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8837794" cy="779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по дизайну центров «Точка роста» и фирменный стиль проекта «Точка роста»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4FC67BD-BD2E-4AE2-AA71-A0FA06FFA52F}"/>
              </a:ext>
            </a:extLst>
          </p:cNvPr>
          <p:cNvSpPr/>
          <p:nvPr/>
        </p:nvSpPr>
        <p:spPr>
          <a:xfrm>
            <a:off x="481049" y="1284528"/>
            <a:ext cx="5841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Брендирование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зонирование и рекомендации по ремонту образовательных пространств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CC35706-F5FF-41A9-8B15-7C879EC64641}"/>
              </a:ext>
            </a:extLst>
          </p:cNvPr>
          <p:cNvSpPr/>
          <p:nvPr/>
        </p:nvSpPr>
        <p:spPr>
          <a:xfrm>
            <a:off x="6322288" y="1126890"/>
            <a:ext cx="51134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Фирменный стиль мероприятия, оформление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мерча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социальных сетей, полиграфической продукции</a:t>
            </a:r>
          </a:p>
        </p:txBody>
      </p:sp>
      <p:sp>
        <p:nvSpPr>
          <p:cNvPr id="14" name="Стрелка вправо 4">
            <a:extLst>
              <a:ext uri="{FF2B5EF4-FFF2-40B4-BE49-F238E27FC236}">
                <a16:creationId xmlns:a16="http://schemas.microsoft.com/office/drawing/2014/main" xmlns="" id="{2F08EB17-CAE8-48FD-86F1-1F3F9F7C4728}"/>
              </a:ext>
            </a:extLst>
          </p:cNvPr>
          <p:cNvSpPr/>
          <p:nvPr/>
        </p:nvSpPr>
        <p:spPr>
          <a:xfrm rot="5400000">
            <a:off x="3254958" y="2036461"/>
            <a:ext cx="415636" cy="66458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5">
            <a:extLst>
              <a:ext uri="{FF2B5EF4-FFF2-40B4-BE49-F238E27FC236}">
                <a16:creationId xmlns:a16="http://schemas.microsoft.com/office/drawing/2014/main" xmlns="" id="{4DC29014-5F54-4DF2-934A-E76A09833F09}"/>
              </a:ext>
            </a:extLst>
          </p:cNvPr>
          <p:cNvSpPr/>
          <p:nvPr/>
        </p:nvSpPr>
        <p:spPr>
          <a:xfrm rot="5400000">
            <a:off x="8733302" y="2036462"/>
            <a:ext cx="415636" cy="66458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6FC8F50-5749-4D43-9CB2-E9EE2F08C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150" y="2687153"/>
            <a:ext cx="3035942" cy="2904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71D57EC-F525-470C-A515-84F9A3D2CF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7" y="2687153"/>
            <a:ext cx="4113440" cy="290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92924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Более подробную информацию, раскрывающую</a:t>
            </a:r>
            <a:b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подходы к дизайну помещений можно прочитать в Руководстве по дизайну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11170386" cy="43595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Дизайн образовательного пространства. Общие принципы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2" y="1366454"/>
            <a:ext cx="3534561" cy="26509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66" y="4073821"/>
            <a:ext cx="3563476" cy="26726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87" y="4073821"/>
            <a:ext cx="3569070" cy="2676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"/>
          <a:stretch/>
        </p:blipFill>
        <p:spPr>
          <a:xfrm>
            <a:off x="8122387" y="1363568"/>
            <a:ext cx="3739646" cy="26538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3" y="4073820"/>
            <a:ext cx="4007908" cy="2672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"/>
          <a:stretch/>
        </p:blipFill>
        <p:spPr>
          <a:xfrm>
            <a:off x="4010095" y="1363567"/>
            <a:ext cx="4048589" cy="26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88772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Более подробную информацию, раскрывающую</a:t>
            </a:r>
            <a:b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подходы к дизайну помещений можно прочитать в Руководстве по дизайну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11170386" cy="43595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Дизайн образовательного пространства. Общие принципы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6" y="1325812"/>
            <a:ext cx="3560671" cy="2670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r="51"/>
          <a:stretch/>
        </p:blipFill>
        <p:spPr>
          <a:xfrm>
            <a:off x="4127618" y="1325810"/>
            <a:ext cx="4050707" cy="2670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36" y="1325809"/>
            <a:ext cx="3560670" cy="2670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" t="70"/>
          <a:stretch/>
        </p:blipFill>
        <p:spPr>
          <a:xfrm>
            <a:off x="490036" y="4093828"/>
            <a:ext cx="3535033" cy="2675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 t="30"/>
          <a:stretch/>
        </p:blipFill>
        <p:spPr>
          <a:xfrm>
            <a:off x="4127617" y="4085438"/>
            <a:ext cx="4050707" cy="26839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/>
          <a:stretch/>
        </p:blipFill>
        <p:spPr>
          <a:xfrm>
            <a:off x="8237988" y="4085437"/>
            <a:ext cx="3804277" cy="267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1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032" y="5363579"/>
            <a:ext cx="26303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Хорошим дополнением к учебным помещениям будет удобная рекреация</a:t>
            </a:r>
            <a:b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зонами отдыха, поверхностями для рисования и объявлений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подробную информацию, раскрывающую</a:t>
            </a:r>
            <a:b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подходы к дизайну помещений можно прочитать в Руководстве по дизайну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11170386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образовательного пространства. Общие принципы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5" y="1268182"/>
            <a:ext cx="3027075" cy="4036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03" y="1268182"/>
            <a:ext cx="3394745" cy="25460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03" y="3908791"/>
            <a:ext cx="3394745" cy="25460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31" y="1268182"/>
            <a:ext cx="3394745" cy="25460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31" y="3908791"/>
            <a:ext cx="4532544" cy="25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0171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66" y="1375795"/>
            <a:ext cx="3266114" cy="24495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65" y="3872595"/>
            <a:ext cx="5396917" cy="2532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32"/>
          <a:stretch/>
        </p:blipFill>
        <p:spPr>
          <a:xfrm>
            <a:off x="7482457" y="1367491"/>
            <a:ext cx="3448398" cy="2457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/>
          <a:stretch/>
        </p:blipFill>
        <p:spPr>
          <a:xfrm>
            <a:off x="9613258" y="3867324"/>
            <a:ext cx="2264154" cy="2537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9330" y="2004446"/>
            <a:ext cx="5029200" cy="37719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Более подробную информацию, раскрывающую</a:t>
            </a:r>
            <a:b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подходы к дизайну помещений можно прочитать в Руководстве по дизайну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11170386" cy="43595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Дизайн образовательного пространства. Общие принципы</a:t>
            </a:r>
          </a:p>
        </p:txBody>
      </p:sp>
    </p:spTree>
    <p:extLst>
      <p:ext uri="{BB962C8B-B14F-4D97-AF65-F5344CB8AC3E}">
        <p14:creationId xmlns:p14="http://schemas.microsoft.com/office/powerpoint/2010/main" val="49408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6" y="1329655"/>
            <a:ext cx="3495413" cy="2621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подробную информацию, раскрывающую</a:t>
            </a:r>
            <a:b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подходы к дизайну помещений можно прочитать в Руководстве по дизайну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11170386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образовательного пространства. Общие принципы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96" y="1329655"/>
            <a:ext cx="4660551" cy="2621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6" y="4035104"/>
            <a:ext cx="4058175" cy="2705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18" y="4035104"/>
            <a:ext cx="3607266" cy="2705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67" y="4035104"/>
            <a:ext cx="3607267" cy="27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3610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8837794" cy="43595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Графические элементы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4829" y="1332654"/>
            <a:ext cx="3837310" cy="110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314">
                <a:latin charset="0" panose="020B0604020202020204" pitchFamily="34" typeface="Arial"/>
                <a:cs charset="0" panose="020B0604020202020204" pitchFamily="34" typeface="Arial"/>
              </a:rPr>
              <a:t>Все фирменные элементы (логотипы, шрифты, фирменные узоры, таблички, </a:t>
            </a:r>
            <a:r>
              <a:rPr dirty="0" err="1" lang="ru-RU" sz="1314">
                <a:latin charset="0" panose="020B0604020202020204" pitchFamily="34" typeface="Arial"/>
                <a:cs charset="0" panose="020B0604020202020204" pitchFamily="34" typeface="Arial"/>
              </a:rPr>
              <a:t>инфостенд</a:t>
            </a:r>
            <a:r>
              <a:rPr dirty="0" lang="ru-RU" sz="1314">
                <a:latin charset="0" panose="020B0604020202020204" pitchFamily="34" typeface="Arial"/>
                <a:cs charset="0" panose="020B0604020202020204" pitchFamily="34" typeface="Arial"/>
              </a:rPr>
              <a:t>) хранятся в папке по ссылке</a:t>
            </a:r>
            <a:r>
              <a:rPr dirty="0" lang="en-US" sz="1314">
                <a:latin charset="0" panose="020B0604020202020204" pitchFamily="34" typeface="Arial"/>
                <a:cs charset="0" panose="020B0604020202020204" pitchFamily="34" typeface="Arial"/>
              </a:rPr>
              <a:t>:</a:t>
            </a:r>
          </a:p>
          <a:p>
            <a:endParaRPr dirty="0" lang="en-US" sz="1314">
              <a:latin charset="0" panose="020B0604020202020204" pitchFamily="34" typeface="Arial"/>
              <a:cs charset="0" panose="020B0604020202020204" pitchFamily="34" typeface="Arial"/>
            </a:endParaRPr>
          </a:p>
          <a:p>
            <a:r>
              <a:rPr dirty="0" lang="en-US" sz="1314" u="sng">
                <a:solidFill>
                  <a:srgbClr val="00B0F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https://yadi.sk/d/607_VYO91tciGg</a:t>
            </a:r>
            <a:endParaRPr dirty="0" lang="ru-RU" sz="1314" u="sng">
              <a:solidFill>
                <a:srgbClr val="00B0F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54"/>
          <a:stretch/>
        </p:blipFill>
        <p:spPr>
          <a:xfrm>
            <a:off x="2000051" y="2763556"/>
            <a:ext cx="2581137" cy="2007426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4780082" y="3519797"/>
            <a:ext cx="284078" cy="45423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 sz="1182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947" y="2843868"/>
            <a:ext cx="3381636" cy="19126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3296" y="5443559"/>
            <a:ext cx="5876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Внимание! </a:t>
            </a:r>
          </a:p>
          <a:p>
            <a:r>
              <a:rPr dirty="0" lang="ru-RU"/>
              <a:t>Всегда используйте графические файлы из оригинальных макетов — не пытайтесь создавать их самостоятельно. </a:t>
            </a:r>
            <a:endParaRPr dirty="0" lang="ru-RU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6665757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8837794" cy="7795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Спецификация основных* фирменных элементов, которые</a:t>
            </a:r>
            <a:b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размещаются в школе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55400" y="1366510"/>
            <a:ext cx="5876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200">
                <a:latin charset="0" panose="020B0604020202020204" pitchFamily="34" typeface="Arial"/>
                <a:cs charset="0" panose="020B0604020202020204" pitchFamily="34" typeface="Arial"/>
              </a:rPr>
              <a:t>*</a:t>
            </a:r>
            <a:r>
              <a:rPr dirty="0" lang="ru-RU" sz="1200">
                <a:latin charset="0" panose="020B0604020202020204" pitchFamily="34" typeface="Arial"/>
                <a:cs charset="0" panose="020B0604020202020204" pitchFamily="34" typeface="Arial"/>
              </a:rPr>
              <a:t>здесь приведены основные фирменные</a:t>
            </a:r>
            <a:br>
              <a:rPr dirty="0" lang="ru-RU" sz="1200"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latin charset="0" panose="020B0604020202020204" pitchFamily="34" typeface="Arial"/>
                <a:cs charset="0" panose="020B0604020202020204" pitchFamily="34" typeface="Arial"/>
              </a:rPr>
              <a:t>элементы для </a:t>
            </a:r>
            <a:r>
              <a:rPr dirty="0" err="1" lang="ru-RU" sz="1200">
                <a:latin charset="0" panose="020B0604020202020204" pitchFamily="34" typeface="Arial"/>
                <a:cs charset="0" panose="020B0604020202020204" pitchFamily="34" typeface="Arial"/>
              </a:rPr>
              <a:t>брендирования</a:t>
            </a:r>
            <a:r>
              <a:rPr dirty="0" lang="ru-RU" sz="1200">
                <a:latin charset="0" panose="020B0604020202020204" pitchFamily="34" typeface="Arial"/>
                <a:cs charset="0" panose="020B0604020202020204" pitchFamily="34" typeface="Arial"/>
              </a:rPr>
              <a:t> помещений.</a:t>
            </a:r>
          </a:p>
          <a:p>
            <a:r>
              <a:rPr dirty="0" lang="ru-RU" sz="1200">
                <a:latin charset="0" panose="020B0604020202020204" pitchFamily="34" typeface="Arial"/>
                <a:cs charset="0" panose="020B0604020202020204" pitchFamily="34" typeface="Arial"/>
              </a:rPr>
              <a:t>Более подробную информацию о них можно</a:t>
            </a:r>
            <a:br>
              <a:rPr dirty="0" lang="ru-RU" sz="1200"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latin charset="0" panose="020B0604020202020204" pitchFamily="34" typeface="Arial"/>
                <a:cs charset="0" panose="020B0604020202020204" pitchFamily="34" typeface="Arial"/>
              </a:rPr>
              <a:t>прочитать в Руководстве по дизайну.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55400" y="2382568"/>
            <a:ext cx="39019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Внимание! </a:t>
            </a:r>
          </a:p>
          <a:p>
            <a:r>
              <a:rPr dirty="0" lang="ru-RU" sz="1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Здесь приведен минимальный перечень и внешний вид фирменных элементов. Их количество</a:t>
            </a:r>
            <a:br>
              <a:rPr dirty="0" lang="ru-RU" sz="1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и необходимость использовать именно в таком виде может быть изменена по согласованию с оператором проекта в зависимости от ситуации</a:t>
            </a:r>
            <a:br>
              <a:rPr dirty="0" lang="ru-RU" sz="1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и дизайн-проекта</a:t>
            </a:r>
            <a:endParaRPr dirty="0" lang="ru-RU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" l="43" r="88" t="31"/>
          <a:stretch/>
        </p:blipFill>
        <p:spPr>
          <a:xfrm>
            <a:off x="122356" y="1234631"/>
            <a:ext cx="7333044" cy="537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2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61" y="1862670"/>
            <a:ext cx="3375567" cy="3651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328" y="1880074"/>
            <a:ext cx="3507330" cy="34675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8179" y="5770428"/>
            <a:ext cx="3901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Всегда используйте графические файлы из оригинальных макетов — не пытайтесь создавать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их самостоятельно</a:t>
            </a:r>
            <a:r>
              <a:rPr lang="ru-RU" dirty="0"/>
              <a:t>. 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02330" y="1654628"/>
            <a:ext cx="58769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здесь приведены дополнительные (не обязательные)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фирменные элементы для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брендирования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стен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виде графики (наклеек).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Более подробную информацию о них можно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прочитать в Руководстве по дизайну.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1" y="187540"/>
            <a:ext cx="9856921" cy="779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(опциональные)</a:t>
            </a:r>
            <a:r>
              <a:rPr lang="en-US" sz="22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2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элементы </a:t>
            </a:r>
            <a:r>
              <a:rPr lang="ru-RU" sz="22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брендирования</a:t>
            </a:r>
            <a:r>
              <a:rPr lang="en-US" sz="22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пространства, которые выдает оператор</a:t>
            </a:r>
          </a:p>
        </p:txBody>
      </p:sp>
    </p:spTree>
    <p:extLst>
      <p:ext uri="{BB962C8B-B14F-4D97-AF65-F5344CB8AC3E}">
        <p14:creationId xmlns:p14="http://schemas.microsoft.com/office/powerpoint/2010/main" val="1677834719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1" y="187540"/>
            <a:ext cx="9856921" cy="43595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Фирменный знак. Примеры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Более подробную информацию о том как изготовлять и размещать о</a:t>
            </a:r>
            <a:r>
              <a:rPr dirty="0" lang="en-US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</a:t>
            </a:r>
            <a:r>
              <a:rPr dirty="0" err="1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новное</a:t>
            </a: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брендирование</a:t>
            </a: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можно прочитать в Руководстве по дизайну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3" y="1308683"/>
            <a:ext cx="2269668" cy="302622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73533" y="1308683"/>
            <a:ext cx="2269668" cy="3026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"/>
          <a:stretch/>
        </p:blipFill>
        <p:spPr>
          <a:xfrm>
            <a:off x="2814899" y="1308683"/>
            <a:ext cx="2288232" cy="302842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814899" y="1308683"/>
            <a:ext cx="2269668" cy="3026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88"/>
          <a:stretch/>
        </p:blipFill>
        <p:spPr>
          <a:xfrm>
            <a:off x="5186427" y="1286610"/>
            <a:ext cx="2177075" cy="304829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174829" y="1297646"/>
            <a:ext cx="2188673" cy="3026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" l="87"/>
          <a:stretch/>
        </p:blipFill>
        <p:spPr>
          <a:xfrm>
            <a:off x="7449424" y="1286611"/>
            <a:ext cx="4418008" cy="30672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33" y="4432469"/>
            <a:ext cx="3147356" cy="23605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"/>
          <a:stretch/>
        </p:blipFill>
        <p:spPr>
          <a:xfrm>
            <a:off x="7187352" y="4432468"/>
            <a:ext cx="2300597" cy="23605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7" y="4432468"/>
            <a:ext cx="1770388" cy="236051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98031" y="4432468"/>
            <a:ext cx="28485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Нельзя нарушать</a:t>
            </a:r>
            <a:r>
              <a:rPr b="1" dirty="0" lang="en-US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: </a:t>
            </a:r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графику, пропорции, цвет, шрифт, рекомендованные места размещения логотипа.</a:t>
            </a:r>
            <a:b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endParaRPr b="1" dirty="0" lang="ru-RU" sz="1200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  <a:p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Чтобы этого не происходило нужно внимательно прочитать Руководство по дизайну и отдать в производство файлы из папки</a:t>
            </a:r>
            <a:b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в векторном формате </a:t>
            </a:r>
            <a:r>
              <a:rPr b="1" dirty="0" lang="en-US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(PDF, EPS) </a:t>
            </a:r>
            <a:r>
              <a:rPr b="1"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!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959015" y="4443506"/>
            <a:ext cx="3138074" cy="23494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254124" y="4432468"/>
            <a:ext cx="4071571" cy="23605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" l="7" r="61"/>
          <a:stretch/>
        </p:blipFill>
        <p:spPr>
          <a:xfrm>
            <a:off x="7446798" y="1941397"/>
            <a:ext cx="2482501" cy="238247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7430860" y="1286610"/>
            <a:ext cx="4455136" cy="30482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871311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/>
          <a:stretch/>
        </p:blipFill>
        <p:spPr>
          <a:xfrm>
            <a:off x="9261415" y="3511570"/>
            <a:ext cx="2424449" cy="19580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1" y="187540"/>
            <a:ext cx="9856921" cy="43595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err="1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Наивгационная</a:t>
            </a:r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табличка. Примеры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Более подробную информацию о том как изготовлять и размещать о</a:t>
            </a:r>
            <a:r>
              <a:rPr dirty="0" lang="en-US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</a:t>
            </a:r>
            <a:r>
              <a:rPr dirty="0" err="1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новное</a:t>
            </a: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брендирование</a:t>
            </a: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можно прочитать в Руководстве по дизайну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166" y="5469622"/>
            <a:ext cx="5735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1200">
                <a:solidFill>
                  <a:srgbClr val="00B05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Правильно</a:t>
            </a:r>
          </a:p>
          <a:p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Размер и графика таблички соблюдены. Табличка расположена при входе</a:t>
            </a:r>
            <a:b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в помещение рядом с дверью. Табличку следует размещать рядом с информационным блоком (В ней можно размещать информацию о дополнительных предметах, которые реализуются на базе кабинета), основной школьной навигацией.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7056015" y="1186713"/>
            <a:ext cx="2054430" cy="2252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" l="6" r="-695"/>
          <a:stretch/>
        </p:blipFill>
        <p:spPr>
          <a:xfrm>
            <a:off x="9279098" y="1197007"/>
            <a:ext cx="2432877" cy="22257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" l="56" r="90" t="-5014"/>
          <a:stretch/>
        </p:blipFill>
        <p:spPr>
          <a:xfrm>
            <a:off x="519211" y="1171374"/>
            <a:ext cx="2835480" cy="1909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" t="31"/>
          <a:stretch/>
        </p:blipFill>
        <p:spPr>
          <a:xfrm>
            <a:off x="3420326" y="1266737"/>
            <a:ext cx="2330994" cy="22314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96855" y="5578679"/>
            <a:ext cx="4812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1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НЕ НАДО ТАК ДЕЛАТЬ</a:t>
            </a:r>
          </a:p>
          <a:p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Менять табличку, дописывать на ней тексты (навигация в школе должна быть одинаковая для всех кабинетов), размещать на ней другие логотипы, размещать табличку на дверях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76"/>
          <a:stretch/>
        </p:blipFill>
        <p:spPr>
          <a:xfrm>
            <a:off x="3420327" y="3602766"/>
            <a:ext cx="2330994" cy="18668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"/>
          <a:stretch/>
        </p:blipFill>
        <p:spPr>
          <a:xfrm>
            <a:off x="7056015" y="3511570"/>
            <a:ext cx="2054430" cy="194127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895751" y="1076769"/>
            <a:ext cx="5015106" cy="45019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905046" y="1186713"/>
            <a:ext cx="4806928" cy="43584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/>
          <a:srcRect b="157"/>
          <a:stretch/>
        </p:blipFill>
        <p:spPr>
          <a:xfrm>
            <a:off x="524206" y="3190872"/>
            <a:ext cx="2830485" cy="22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05735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1" y="187540"/>
            <a:ext cx="9856921" cy="43595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Табличка министерства и НП. Примеры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Более подробную информацию о том как изготовлять и размещать о</a:t>
            </a:r>
            <a:r>
              <a:rPr dirty="0" lang="en-US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</a:t>
            </a:r>
            <a:r>
              <a:rPr dirty="0" err="1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новное</a:t>
            </a: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брендирование</a:t>
            </a: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можно прочитать в Руководстве по дизайну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66" y="1454000"/>
            <a:ext cx="3005247" cy="2253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"/>
          <a:stretch/>
        </p:blipFill>
        <p:spPr>
          <a:xfrm>
            <a:off x="9060984" y="1454001"/>
            <a:ext cx="2381599" cy="2253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"/>
          <a:stretch/>
        </p:blipFill>
        <p:spPr>
          <a:xfrm>
            <a:off x="5970166" y="3783436"/>
            <a:ext cx="2054430" cy="19412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89508" y="5800211"/>
            <a:ext cx="5653743" cy="827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1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НЕ НАДО ТАК ДЕЛАТЬ</a:t>
            </a:r>
          </a:p>
          <a:p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Менять табличку (шрифт, логотип), размещать табличку в любых местах кроме как внутри оснащаемых помещений ( на фасаде, при входе в кабинет рядом с навигацией)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54" y="1435999"/>
            <a:ext cx="2778900" cy="28759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8031" y="5322890"/>
            <a:ext cx="4737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1200">
                <a:solidFill>
                  <a:srgbClr val="00B05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Правильно</a:t>
            </a:r>
          </a:p>
          <a:p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Размер и графика таблички соблюдены. Табличка расположена аккуратно внутри помещения.</a:t>
            </a:r>
            <a:b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Примеры как разместить табличку см. далее на слайдах</a:t>
            </a:r>
            <a:b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и руководстве по дизайну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" l="104" r="-694"/>
          <a:stretch/>
        </p:blipFill>
        <p:spPr>
          <a:xfrm>
            <a:off x="8094924" y="3783436"/>
            <a:ext cx="2121974" cy="194127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031685" y="1298301"/>
            <a:ext cx="5343787" cy="45019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040980" y="1453999"/>
            <a:ext cx="5401604" cy="4312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" t="2"/>
          <a:stretch/>
        </p:blipFill>
        <p:spPr>
          <a:xfrm>
            <a:off x="456753" y="3310859"/>
            <a:ext cx="2530139" cy="20021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" r="96"/>
          <a:stretch/>
        </p:blipFill>
        <p:spPr>
          <a:xfrm>
            <a:off x="3072463" y="3320842"/>
            <a:ext cx="2072260" cy="19971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" r="70"/>
          <a:stretch/>
        </p:blipFill>
        <p:spPr>
          <a:xfrm>
            <a:off x="3296071" y="1417157"/>
            <a:ext cx="2095275" cy="19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74662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E823CC-CD82-4367-975B-911DF8A0351E}"/>
              </a:ext>
            </a:extLst>
          </p:cNvPr>
          <p:cNvSpPr txBox="1"/>
          <p:nvPr/>
        </p:nvSpPr>
        <p:spPr>
          <a:xfrm>
            <a:off x="398031" y="187540"/>
            <a:ext cx="9856921" cy="43595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233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Стенд. Примеры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Более подробную информацию о том как изготовлять и размещать о</a:t>
            </a:r>
            <a:r>
              <a:rPr dirty="0" lang="en-US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</a:t>
            </a:r>
            <a:r>
              <a:rPr dirty="0" err="1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новное</a:t>
            </a: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брендирование</a:t>
            </a:r>
            <a:r>
              <a:rPr dirty="0" lang="ru-RU" sz="12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можно прочитать в Руководстве по дизайну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2" y="1454000"/>
            <a:ext cx="2806468" cy="21048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8031" y="5800264"/>
            <a:ext cx="4291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1200">
                <a:solidFill>
                  <a:srgbClr val="00B05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Правильно</a:t>
            </a:r>
          </a:p>
          <a:p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Размер и графика стенда соблюдены. Стенд расположен в холле, коридоре или рекреации школы</a:t>
            </a:r>
            <a:b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endParaRPr dirty="0" lang="ru-RU" sz="1200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/>
          <a:stretch/>
        </p:blipFill>
        <p:spPr>
          <a:xfrm>
            <a:off x="471491" y="3597852"/>
            <a:ext cx="2806469" cy="2173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 l="157" t="1"/>
          <a:stretch/>
        </p:blipFill>
        <p:spPr>
          <a:xfrm>
            <a:off x="6962863" y="1453999"/>
            <a:ext cx="2567032" cy="19099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62862" y="5707932"/>
            <a:ext cx="5653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1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НЕ НАДО ТАК ДЕЛАТЬ</a:t>
            </a:r>
          </a:p>
          <a:p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Менять графику и цвета стенда. Размещать стенд не на уровне глаз.</a:t>
            </a:r>
            <a:b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Размещать стенд внутри образовательных помещений.</a:t>
            </a:r>
          </a:p>
          <a:p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 Задача данного стенда рассказать посетителям школы, что здесь реализуется этот проект. Поэтому его лучше разместить в холле.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/>
          <a:stretch/>
        </p:blipFill>
        <p:spPr>
          <a:xfrm rot="5400000">
            <a:off x="2614110" y="2176388"/>
            <a:ext cx="4317627" cy="28728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" r="61"/>
          <a:stretch/>
        </p:blipFill>
        <p:spPr>
          <a:xfrm>
            <a:off x="9619376" y="1453999"/>
            <a:ext cx="2427215" cy="19015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" r="8" t="61"/>
          <a:stretch/>
        </p:blipFill>
        <p:spPr>
          <a:xfrm>
            <a:off x="6962862" y="3485498"/>
            <a:ext cx="2567033" cy="21015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"/>
          <a:stretch/>
        </p:blipFill>
        <p:spPr>
          <a:xfrm>
            <a:off x="9619376" y="3485498"/>
            <a:ext cx="2404557" cy="2101569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819798" y="1239578"/>
            <a:ext cx="5343787" cy="45019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829093" y="1395276"/>
            <a:ext cx="5401604" cy="4312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17551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802</Words>
  <Application>Microsoft Office PowerPoint</Application>
  <PresentationFormat>Широкоэкранный</PresentationFormat>
  <Paragraphs>91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Сибагатуллина Лейсан</dc:creator>
  <cp:lastModifiedBy>Ирина Николаевна Фотьянова</cp:lastModifiedBy>
  <cp:revision>190</cp:revision>
  <dcterms:created xsi:type="dcterms:W3CDTF">2021-10-11T14:30:24Z</dcterms:created>
  <dcterms:modified xsi:type="dcterms:W3CDTF">2022-06-24T06:42:31Z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1321224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